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311" r:id="rId6"/>
    <p:sldId id="286" r:id="rId7"/>
    <p:sldId id="287" r:id="rId8"/>
    <p:sldId id="288" r:id="rId9"/>
    <p:sldId id="290" r:id="rId10"/>
    <p:sldId id="292" r:id="rId11"/>
    <p:sldId id="293" r:id="rId12"/>
    <p:sldId id="294" r:id="rId13"/>
    <p:sldId id="295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5" r:id="rId24"/>
    <p:sldId id="307" r:id="rId25"/>
    <p:sldId id="308" r:id="rId26"/>
    <p:sldId id="309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4"/>
    <p:restoredTop sz="96327"/>
  </p:normalViewPr>
  <p:slideViewPr>
    <p:cSldViewPr snapToGrid="0">
      <p:cViewPr varScale="1">
        <p:scale>
          <a:sx n="66" d="100"/>
          <a:sy n="66" d="100"/>
        </p:scale>
        <p:origin x="53" y="13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8999E-3BA9-8F40-846B-34967ACD980D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B9EE7-A641-7844-A1B7-9CB9658DB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13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41730D-8B54-A548-82F5-44AD85781E3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A264-D568-5C49-864C-16AFBDC49FDF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3452AC5-534A-6B4C-87C7-DAF98360B38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C8658-B4EB-1C48-8EDB-CA81632CF94C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91FF6B-85FA-3345-8E4C-B8ABFDD7EBAE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C0DC-018F-B54F-972F-5F329DC5E6C2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EE781-9774-2E43-B7D2-8C10D45DBA7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06008-4AB2-CD4E-AAB4-B2AD11615A55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9168-5658-6642-8010-AD134E75419D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77BF02-7329-D448-A13F-4F88B3602ACF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CF-04CF-A943-9CE4-1DC2F3752760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A7A23B0-E8DA-1344-8F48-60A4E8B9BD58}" type="datetime1">
              <a:rPr lang="ru-RU" smtClean="0"/>
              <a:t>26.10.2023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3CC7B-265D-5FEE-C54F-4A251588B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chemeClr val="tx1"/>
                </a:solidFill>
                <a:effectLst/>
                <a:latin typeface="Helvetica" pitchFamily="2" charset="0"/>
              </a:rPr>
              <a:t>Закон Мура и его применимость в последнее время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C5611-0ECF-5C38-26F0-E7C4B7CE398A}"/>
              </a:ext>
            </a:extLst>
          </p:cNvPr>
          <p:cNvSpPr txBox="1"/>
          <p:nvPr/>
        </p:nvSpPr>
        <p:spPr>
          <a:xfrm>
            <a:off x="581191" y="2495444"/>
            <a:ext cx="314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Докладчик: Латыпов Шамиль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1859A3-F05E-BA21-1B51-0FB26646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3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0"/>
            <a:ext cx="3707476" cy="625479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ru-RU" dirty="0">
                <a:solidFill>
                  <a:srgbClr val="FFFFFF"/>
                </a:solidFill>
              </a:rPr>
              <a:t>) Специализация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336922"/>
            <a:ext cx="3707476" cy="4571391"/>
          </a:xfrm>
        </p:spPr>
        <p:txBody>
          <a:bodyPr anchor="t">
            <a:normAutofit/>
          </a:bodyPr>
          <a:lstStyle/>
          <a:p>
            <a:r>
              <a:rPr lang="ru-RU" sz="2000" dirty="0"/>
              <a:t>Вместо одного типа процессора используется несколько разных. «Гетерогенные» вычисления</a:t>
            </a:r>
          </a:p>
          <a:p>
            <a:r>
              <a:rPr lang="ru-RU" sz="2000" dirty="0"/>
              <a:t>Плюсы: не требуют инноваций при современных разработках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10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1A87D8-E2B1-9349-9A16-259FB482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61" y="608168"/>
            <a:ext cx="4194407" cy="47940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B00374-F987-14A4-48E9-1B297A5F3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89" y="631820"/>
            <a:ext cx="3328477" cy="42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2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02A59-3ECB-68E3-54DC-0E30A27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M1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2936B-5D6D-44B2-CE4E-766A5358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22758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11</a:t>
            </a:fld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A2261C-420D-4C86-F5F7-D3347802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03" y="1910068"/>
            <a:ext cx="5596606" cy="468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0"/>
            <a:ext cx="3707476" cy="982491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ru-RU" sz="2400" dirty="0">
                <a:solidFill>
                  <a:srgbClr val="FFFFFF"/>
                </a:solidFill>
              </a:rPr>
              <a:t>) Ультрафиолетовая литография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/>
              <a:t>Длинна волны </a:t>
            </a: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13.5</a:t>
            </a:r>
            <a:r>
              <a:rPr lang="ru-RU" sz="2000" dirty="0">
                <a:latin typeface="+mj-lt"/>
                <a:cs typeface="Helvetica" panose="020B0604020202020204" pitchFamily="34" charset="0"/>
              </a:rPr>
              <a:t> нм позволяет создавать более мелкие объекты</a:t>
            </a:r>
          </a:p>
          <a:p>
            <a:r>
              <a:rPr lang="ru-RU" sz="2000" dirty="0">
                <a:latin typeface="+mj-lt"/>
                <a:cs typeface="Helvetica" panose="020B0604020202020204" pitchFamily="34" charset="0"/>
              </a:rPr>
              <a:t>Это сложный и дорогой процесс</a:t>
            </a:r>
          </a:p>
          <a:p>
            <a:r>
              <a:rPr lang="ru-RU" sz="2000" dirty="0">
                <a:latin typeface="+mj-lt"/>
                <a:cs typeface="Helvetica" panose="020B0604020202020204" pitchFamily="34" charset="0"/>
              </a:rPr>
              <a:t>Процесс ультрафиолетовой литографии проходит медленнее традиционных методов</a:t>
            </a: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12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3765C9-0B99-F94E-ED9D-847041B0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1512219"/>
            <a:ext cx="7503637" cy="42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ru-RU">
                <a:solidFill>
                  <a:srgbClr val="FFFFFF"/>
                </a:solidFill>
              </a:rPr>
              <a:t>) </a:t>
            </a:r>
            <a:r>
              <a:rPr lang="en-US">
                <a:solidFill>
                  <a:srgbClr val="FFFFFF"/>
                </a:solidFill>
              </a:rPr>
              <a:t>3D </a:t>
            </a:r>
            <a:r>
              <a:rPr lang="ru-RU">
                <a:solidFill>
                  <a:srgbClr val="FFFFFF"/>
                </a:solidFill>
              </a:rPr>
              <a:t>Архитектура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Транзистор выступает в роли переключателя для электричества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Раньше транзисторы печатались на плоской поверхности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Транзисторы типа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Fin-FET</a:t>
            </a:r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 имеют «объемный» проводящий канал</a:t>
            </a:r>
          </a:p>
          <a:p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Архитектура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GAAFET </a:t>
            </a:r>
            <a:r>
              <a:rPr lang="ru-RU" sz="2000">
                <a:latin typeface="Helvetica" panose="020B0604020202020204" pitchFamily="34" charset="0"/>
                <a:cs typeface="Helvetica" panose="020B0604020202020204" pitchFamily="34" charset="0"/>
              </a:rPr>
              <a:t>находится в разработке</a:t>
            </a: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13</a:t>
            </a:fld>
            <a:endParaRPr lang="en-US" dirty="0"/>
          </a:p>
        </p:txBody>
      </p:sp>
      <p:pic>
        <p:nvPicPr>
          <p:cNvPr id="8" name="Рисунок 7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06D0E2B-E71C-353C-77E6-5A2540FA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686" y="681187"/>
            <a:ext cx="6078928" cy="52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46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Fin-</a:t>
            </a:r>
            <a:r>
              <a:rPr lang="en-US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fet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Проводящий канал вне плоскости «источника» и «стока»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Это улучшает тепловыделение, снижает электропотребление и ускоряет операции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30590E-E5B7-C9E0-D148-1D95A93F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55" y="1083046"/>
            <a:ext cx="7059583" cy="46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56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GAAfet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Технология пока в разработке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Затвор «огибает» канал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Следующий шаг – сложить транзисторы друг на друга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Минусы: перегрев из-за плохого теплоотвода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A2484A-36CD-B201-4EBD-F4362AD0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24" y="1018176"/>
            <a:ext cx="7357846" cy="48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Чип </a:t>
            </a:r>
            <a:r>
              <a:rPr lang="en-US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Intel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Новая технология 3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 </a:t>
            </a: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укладки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Работы идут над 4й итерацией этой технологии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Ожидание появления на рынке – конец 2023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16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E6F9DA-D324-465F-376E-CA2CEAAB0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28"/>
          <a:stretch/>
        </p:blipFill>
        <p:spPr>
          <a:xfrm>
            <a:off x="4241830" y="1570603"/>
            <a:ext cx="1854170" cy="37167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218F7B-E0C8-5990-D558-6E2E5A7E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43" y="1570604"/>
            <a:ext cx="5488291" cy="371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" y="631821"/>
            <a:ext cx="3707476" cy="66944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Охлаждение</a:t>
            </a: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Новый тип охлаждения прямо через микросхемы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Увеличивает риски поломок и протечек, а также усложняет производство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Увеличивает размер транзисторов, что противоречит изначально поставленной задаче по их уменьшению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2959" y="622617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17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A0D142-792A-8744-DDEC-1E85CAE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80" y="631821"/>
            <a:ext cx="5675934" cy="5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31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7"/>
            <a:ext cx="3707476" cy="782427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ru-RU" sz="2400" dirty="0">
                <a:solidFill>
                  <a:srgbClr val="FFFFFF"/>
                </a:solidFill>
              </a:rPr>
              <a:t>) Применение новых материалов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Кремний – традиционный материал для изготовления чипов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Графен – кандидат номер одни на его замену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18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4ED871-F5FB-6350-D21B-9C8E8713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498" y="1005840"/>
            <a:ext cx="4877304" cy="47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7"/>
            <a:ext cx="3707476" cy="782427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Графен</a:t>
            </a:r>
            <a:endParaRPr lang="ru-RU" sz="2400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Одиночный слой атомов в виде сетки 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Был открыт в 2004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Имеет плохую ширину «запрещенной зоны» (область значения энергии, которыми не может обладать электрон в идеальном кристалле)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19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80164-2EF7-9B79-59BC-3ACAFCBC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86" y="1009397"/>
            <a:ext cx="5873922" cy="479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15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C4216-9F7A-B7C5-8CAB-D7AB98B7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Закон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D2384F-059B-D01E-BD4D-BDFDFB447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Закон Мура: количество транзисторов на кристалле интегральной схемы удваивается примерно каждые 12 месяцев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Гордон Мур сформулировал этот закон в 1965 году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Развитие техники видно везде – от ПК до медицинского оборудования и автомобилей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Мы приближаемся к технологическим ограничениям, из-за чего Закон Мура ставится «под вопрос»</a:t>
            </a:r>
          </a:p>
          <a:p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Сегодня исследуются альтернативные подходы и технологии, которые позволят продолжить технологическое развитие в рамках Закона Мура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6FDEA-5C30-232B-F26F-1BCCF87E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7491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806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1187"/>
            <a:ext cx="3707476" cy="782427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Улучшение свойств графена</a:t>
            </a:r>
            <a:endParaRPr lang="ru-RU" sz="2400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693934"/>
            <a:ext cx="3707476" cy="4214379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Добавить второй слой другого материала или деформировать графен</a:t>
            </a:r>
          </a:p>
          <a:p>
            <a:r>
              <a:rPr lang="ru-RU" sz="2400" dirty="0">
                <a:latin typeface="Helvetica" panose="020B0604020202020204" pitchFamily="34" charset="0"/>
                <a:cs typeface="Helvetica" panose="020B0604020202020204" pitchFamily="34" charset="0"/>
              </a:rPr>
              <a:t>Свернуть в углеродные нанотрубки, которые могут иметь разные свойства проводимости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20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230684-7833-5D28-AE8C-6D311064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1321810"/>
            <a:ext cx="7646708" cy="42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02A59-3ECB-68E3-54DC-0E30A27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материалы, которые не подошли под замену Кремния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2936B-5D6D-44B2-CE4E-766A5358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21990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21</a:t>
            </a:fld>
            <a:endParaRPr lang="en-US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F8C0E20-C288-6B29-266B-1F7AFDBFF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10" y="1912088"/>
            <a:ext cx="3114159" cy="4521555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Helvetica Neue" panose="02000503000000020004" pitchFamily="2" charset="0"/>
              </a:rPr>
              <a:t>Нитрид-Галия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Сплавы Германия и Олова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Арсенид Бора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Дисульфид Молибдена</a:t>
            </a:r>
          </a:p>
          <a:p>
            <a:r>
              <a:rPr lang="ru-RU" sz="1600" dirty="0">
                <a:latin typeface="Helvetica Neue" panose="02000503000000020004" pitchFamily="2" charset="0"/>
              </a:rPr>
              <a:t>И другие</a:t>
            </a:r>
            <a:endParaRPr lang="ru-RU" sz="1400" dirty="0">
              <a:latin typeface="Helvetica Neue" panose="02000503000000020004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FE0941-E6EC-FC7F-EC25-460EBCFE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70" y="1855605"/>
            <a:ext cx="4383400" cy="21776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87DE01-6EFD-E7E0-C166-40C50D17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003" y="2508189"/>
            <a:ext cx="4223587" cy="29194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B10A8D-30F2-3521-861A-89013CC1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245" y="4108216"/>
            <a:ext cx="2752296" cy="25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55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Новые устройства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3683077" cy="4009203"/>
          </a:xfrm>
        </p:spPr>
        <p:txBody>
          <a:bodyPr numCol="1" anchor="t">
            <a:normAutofit/>
          </a:bodyPr>
          <a:lstStyle/>
          <a:p>
            <a:pPr marL="342900" indent="-342900">
              <a:buAutoNum type="arabicParenR"/>
            </a:pPr>
            <a:r>
              <a:rPr lang="ru-RU" sz="2000" dirty="0">
                <a:latin typeface="Helvetica Neue" panose="02000503000000020004" pitchFamily="2" charset="0"/>
              </a:rPr>
              <a:t>Квантовый бит – тот же бит, что и обрабатывает обычный транзистор.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Для его обработки необходима квантовая точка – структура </a:t>
            </a:r>
            <a:r>
              <a:rPr lang="ru-RU" sz="2000" dirty="0" err="1">
                <a:latin typeface="Helvetica Neue" panose="02000503000000020004" pitchFamily="2" charset="0"/>
              </a:rPr>
              <a:t>нано</a:t>
            </a:r>
            <a:r>
              <a:rPr lang="ru-RU" sz="2000" dirty="0">
                <a:latin typeface="Helvetica Neue" panose="02000503000000020004" pitchFamily="2" charset="0"/>
              </a:rPr>
              <a:t>-размера.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Квантовые транзисторы существуют, но пока тестируются.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6D599C1-B573-9402-2942-2248590B357D}"/>
              </a:ext>
            </a:extLst>
          </p:cNvPr>
          <p:cNvSpPr txBox="1">
            <a:spLocks/>
          </p:cNvSpPr>
          <p:nvPr/>
        </p:nvSpPr>
        <p:spPr>
          <a:xfrm>
            <a:off x="4254461" y="2224453"/>
            <a:ext cx="3683077" cy="400920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 startAt="2"/>
            </a:pPr>
            <a:r>
              <a:rPr lang="ru-RU" sz="2000" dirty="0">
                <a:latin typeface="Helvetica Neue" panose="02000503000000020004" pitchFamily="2" charset="0"/>
              </a:rPr>
              <a:t>Фотонные вычисления.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Использует свет для вычислительных действий.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Недостатки: свет не взаимодействует сам с собой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Такие транзисторы пока на стадии исследования 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2BA42EA-8F16-6182-40C5-1192B80EA902}"/>
              </a:ext>
            </a:extLst>
          </p:cNvPr>
          <p:cNvSpPr txBox="1">
            <a:spLocks/>
          </p:cNvSpPr>
          <p:nvPr/>
        </p:nvSpPr>
        <p:spPr>
          <a:xfrm>
            <a:off x="8068407" y="2224453"/>
            <a:ext cx="3683077" cy="400920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 startAt="3"/>
            </a:pPr>
            <a:r>
              <a:rPr lang="ru-RU" sz="2000" dirty="0" err="1">
                <a:latin typeface="Helvetica Neue" panose="02000503000000020004" pitchFamily="2" charset="0"/>
              </a:rPr>
              <a:t>Спинтроника</a:t>
            </a:r>
            <a:r>
              <a:rPr lang="ru-RU" sz="2000" dirty="0">
                <a:latin typeface="Helvetica Neue" panose="02000503000000020004" pitchFamily="2" charset="0"/>
              </a:rPr>
              <a:t> – вращение спинов электрона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Плюсы: меньше энергозатраты, работает быстрее</a:t>
            </a:r>
            <a:br>
              <a:rPr lang="ru-RU" sz="2000" dirty="0">
                <a:latin typeface="Helvetica Neue" panose="02000503000000020004" pitchFamily="2" charset="0"/>
              </a:rPr>
            </a:br>
            <a:br>
              <a:rPr lang="ru-RU" sz="2000" dirty="0">
                <a:latin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</a:rPr>
              <a:t>Минусы: требуют абсолютный ноль для работы в обычных условиях</a:t>
            </a:r>
            <a:br>
              <a:rPr lang="ru-RU" sz="2000" dirty="0">
                <a:latin typeface="Helvetica Neue" panose="02000503000000020004" pitchFamily="2" charset="0"/>
              </a:rPr>
            </a:br>
            <a:endParaRPr lang="ru-RU" sz="20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81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Закон Мура долгое время предоставлял индустрии ориентиры для развития и совершенствования.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Однако с каждым годом очевидно, что мы постепенно приближаемся к «традиционным» пределам уменьшения и уплотнения транзисторов, что замедляет описанный законом Мура прогресс.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Ученые продолжают исследовать новые архитектуры, пробовать новые материалы и оптимизировать ПО для совершенствования микрочипов.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</a:rPr>
              <a:t>Поэтому слухи о смерти Закона Мура преувеличены. Он, возможно, не сохранится в первоначальном виде, но его дух прогресса актуален как никогда.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91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закон Мура влияет на стоимость производства микрочипов и электронных устройств?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Каковы экологические последствия непрерывного роста плотности транзисторов, предсказанного законом Мура?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Почему в настоящее время закон Мура не верен в той форме, какой он был представлен изначально?</a:t>
            </a:r>
            <a:endParaRPr lang="ru-RU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Известно, что закон Мура о количестве транзисторов в обозримом будущем перестанет работать, а что насчет памяти? Может ли настать такой же исход для нее?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существуют альтернативные модели и подходы, которые могут вызвать сомнения в применимости или дополнить Закон Мура?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изменения произошли в применимости Закона Мура в последние годы?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вы считаете, может ли закон Мура перестать работать в ближайшие 10-20 лет? То есть столкнёмся ли мы с кризисом развития микроэлектроники, когда мы не сможем удваивать количество транзисторов в силу достижения их минимального размера?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221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факторы обусловили возникновение Закона Мура? Какие технологические тенденции и прорывы подтверждают его действительность в настоящее время?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стратегии и инновации разрабатываются в индустрии полупроводников, чтобы приспособиться к изменяющимся требованиям и ограничениям Закона Мура? Какие конкретные примеры и тенденции подтверждают или вызывают сомнения в актуальности Закона Мура в современной электронике и информационных технологиях?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факторы влияют на применимость Закона Мура в настоящее время? Есть ли конкретные прогнозы по тому, в какой момент времени Закон Мура точно перестанет выполняться?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Когда были введены первые корректировки в формулировку закона Мура?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закон Мура повлиял на область хранения данных и какие успехи были достигнуты в этой области?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появление технологии систем на кристалле (System-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-a-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chip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повлияло на применимость Закона Мура?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731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Ответы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15" y="2224453"/>
            <a:ext cx="11306008" cy="4009203"/>
          </a:xfrm>
        </p:spPr>
        <p:txBody>
          <a:bodyPr numCol="1" anchor="t">
            <a:normAutofit/>
          </a:bodyPr>
          <a:lstStyle/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еще теории, модели предлагаются для объяснения развития технологий, и как их можно сравнить с законом Мура? Какие технологические инновации были предприняты, чтобы закон Мура продолжал действовать?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 в компьютерных науках существуют другие эмпирические законы, наподобие закона Мура?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Применяются ли какие-нибудь стратегии и решения для поддержания конкурентоспособности и соблюдения закона Мура? Какие последствия может иметь пересмотр Закона Мура на практику разработки и производства микроэлектроники?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 такое технология «больше, чем Мура», как она связана с законом Мура, и какие компании сейчас являются лидерами в этой области?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26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3638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2686C-0270-474D-7D8B-2B6B7BE9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839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Соблюдение закона мура последние десятилетия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66428"/>
            <a:ext cx="11029615" cy="3678303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Helvetica Neue" panose="02000503000000020004" pitchFamily="2" charset="0"/>
              </a:rPr>
              <a:t>Миниатюризация: </a:t>
            </a:r>
            <a:r>
              <a:rPr lang="ru-RU" sz="2800" dirty="0">
                <a:latin typeface="Helvetica Neue" panose="02000503000000020004" pitchFamily="2" charset="0"/>
              </a:rPr>
              <a:t>Уменьшение размера транзисторов</a:t>
            </a:r>
          </a:p>
          <a:p>
            <a:r>
              <a:rPr lang="ru-RU" sz="2800" dirty="0">
                <a:effectLst/>
                <a:latin typeface="Helvetica Neue" panose="02000503000000020004" pitchFamily="2" charset="0"/>
              </a:rPr>
              <a:t>Улучшение технологии Фотолитографии</a:t>
            </a:r>
            <a:endParaRPr lang="ru-RU" sz="2800" dirty="0">
              <a:latin typeface="Helvetica Neue" panose="02000503000000020004" pitchFamily="2" charset="0"/>
            </a:endParaRPr>
          </a:p>
          <a:p>
            <a:r>
              <a:rPr lang="ru-RU" sz="2800" dirty="0">
                <a:effectLst/>
                <a:latin typeface="Helvetica Neue" panose="02000503000000020004" pitchFamily="2" charset="0"/>
              </a:rPr>
              <a:t>Улучшение дизайна и архитектуры </a:t>
            </a:r>
            <a:r>
              <a:rPr lang="ru-RU" sz="2800" dirty="0">
                <a:latin typeface="Helvetica Neue" panose="02000503000000020004" pitchFamily="2" charset="0"/>
              </a:rPr>
              <a:t>чипов</a:t>
            </a:r>
          </a:p>
          <a:p>
            <a:r>
              <a:rPr lang="ru-RU" sz="2800" dirty="0">
                <a:effectLst/>
                <a:latin typeface="Helvetica Neue" panose="02000503000000020004" pitchFamily="2" charset="0"/>
              </a:rPr>
              <a:t>Экономия энергии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023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45" y="548640"/>
            <a:ext cx="3443112" cy="765810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</a:rPr>
              <a:t>Закон Мура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405890"/>
            <a:ext cx="3707476" cy="4837703"/>
          </a:xfrm>
        </p:spPr>
        <p:txBody>
          <a:bodyPr anchor="t">
            <a:normAutofit/>
          </a:bodyPr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В 1975-м году закон переформулировали</a:t>
            </a:r>
            <a:r>
              <a:rPr lang="ru-RU" dirty="0">
                <a:latin typeface="Helvetica Neue" panose="02000503000000020004" pitchFamily="2" charset="0"/>
              </a:rPr>
              <a:t>: 12 месяцев увеличили до 24</a:t>
            </a:r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1990-е – уменьшение техпроцесса с 800нм до 180нм</a:t>
            </a:r>
          </a:p>
          <a:p>
            <a:r>
              <a:rPr lang="ru-RU" dirty="0">
                <a:latin typeface="Helvetica Neue" panose="02000503000000020004" pitchFamily="2" charset="0"/>
              </a:rPr>
              <a:t>2000-е – уменьшение техпроцесса до 45нм к концу десятилетия</a:t>
            </a: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2010-е – достижение 10нм процессоров</a:t>
            </a:r>
            <a:endParaRPr lang="ru-RU" dirty="0">
              <a:latin typeface="Helvetica Neue" panose="02000503000000020004" pitchFamily="2" charset="0"/>
            </a:endParaRPr>
          </a:p>
          <a:p>
            <a:r>
              <a:rPr lang="ru-RU" dirty="0">
                <a:effectLst/>
                <a:latin typeface="Helvetica Neue" panose="02000503000000020004" pitchFamily="2" charset="0"/>
              </a:rPr>
              <a:t>5000 транзисторов в 70-х годах до более чем 50млрд в наши дни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6A7E7-1FBA-8F5F-C33D-0F793E5CB682}"/>
              </a:ext>
            </a:extLst>
          </p:cNvPr>
          <p:cNvSpPr txBox="1"/>
          <p:nvPr/>
        </p:nvSpPr>
        <p:spPr>
          <a:xfrm>
            <a:off x="4975178" y="5597262"/>
            <a:ext cx="64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Зависимость числа транзисторов на кристалле микропроцессора от времени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4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F06977-4AE7-F04D-F04D-86B3173B8C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520" y="652223"/>
            <a:ext cx="6490813" cy="4941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204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8A7FC-0F9E-2027-4E26-72035755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84028"/>
            <a:ext cx="3703320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</a:rPr>
              <a:t>Ограничения Закона Мура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A7E69-113B-E65B-DC52-2EED8F5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1808252"/>
            <a:ext cx="3707476" cy="4417927"/>
          </a:xfrm>
        </p:spPr>
        <p:txBody>
          <a:bodyPr anchor="t">
            <a:normAutofit lnSpcReduction="10000"/>
          </a:bodyPr>
          <a:lstStyle/>
          <a:p>
            <a:r>
              <a:rPr lang="ru-RU" sz="2200" b="1" dirty="0">
                <a:latin typeface="Helvetica Neue" panose="02000503000000020004" pitchFamily="2" charset="0"/>
              </a:rPr>
              <a:t>Технологические и производственные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Сложность производства: уменьшение транзисторов требует новых станков для производства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Высокие затраты: новые разработки требуют всё больше вложений</a:t>
            </a:r>
            <a:endParaRPr lang="ru-RU" sz="2200" b="1" dirty="0">
              <a:latin typeface="Helvetica Neue" panose="02000503000000020004" pitchFamily="2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88DED-4340-E4B3-EB9A-295CA0C5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82" y="6243593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5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1364C8-C7F7-E95C-6626-3EC6A908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30" y="1709457"/>
            <a:ext cx="7362960" cy="364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5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Ограничения закона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1858618"/>
            <a:ext cx="11320669" cy="4375039"/>
          </a:xfrm>
        </p:spPr>
        <p:txBody>
          <a:bodyPr>
            <a:normAutofit fontScale="92500" lnSpcReduction="20000"/>
          </a:bodyPr>
          <a:lstStyle/>
          <a:p>
            <a:r>
              <a:rPr lang="ru-RU" sz="2200" b="1" dirty="0">
                <a:latin typeface="Helvetica Neue" panose="02000503000000020004" pitchFamily="2" charset="0"/>
              </a:rPr>
              <a:t>Физические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Квантовые эффекты: электроны могут вести себя непредсказуемо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Тепловые проблемы: плотно расположенные транзисторы сильно греются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Размер транзистора: размер атома = ограничени</a:t>
            </a:r>
            <a:r>
              <a:rPr lang="ru-RU" sz="2000" dirty="0">
                <a:latin typeface="Helvetica Neue" panose="02000503000000020004" pitchFamily="2" charset="0"/>
              </a:rPr>
              <a:t>е снизу</a:t>
            </a:r>
            <a:endParaRPr lang="ru-RU" sz="2200" b="1" dirty="0">
              <a:effectLst/>
              <a:latin typeface="Helvetica Neue" panose="02000503000000020004" pitchFamily="2" charset="0"/>
            </a:endParaRPr>
          </a:p>
          <a:p>
            <a:r>
              <a:rPr lang="ru-RU" sz="2200" b="1" dirty="0">
                <a:effectLst/>
                <a:latin typeface="Helvetica Neue" panose="02000503000000020004" pitchFamily="2" charset="0"/>
              </a:rPr>
              <a:t>Архитектурны</a:t>
            </a:r>
            <a:r>
              <a:rPr lang="ru-RU" sz="2200" b="1" dirty="0">
                <a:latin typeface="Helvetica Neue" panose="02000503000000020004" pitchFamily="2" charset="0"/>
              </a:rPr>
              <a:t>е ограничения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Закон «убывающей отдачи»: от многократного увеличения кол-ва транзисторов улучшение производительности становится менее заметным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Ограничение однопоточной производительности: </a:t>
            </a:r>
            <a:r>
              <a:rPr lang="ru-RU" sz="2000" dirty="0" err="1">
                <a:latin typeface="Helvetica Neue" panose="02000503000000020004" pitchFamily="2" charset="0"/>
              </a:rPr>
              <a:t>многоядерность</a:t>
            </a:r>
            <a:r>
              <a:rPr lang="ru-RU" sz="2000" dirty="0">
                <a:latin typeface="Helvetica Neue" panose="02000503000000020004" pitchFamily="2" charset="0"/>
              </a:rPr>
              <a:t> не всегда приводит к пропорциональному увеличению производительности</a:t>
            </a:r>
          </a:p>
          <a:p>
            <a:r>
              <a:rPr lang="ru-RU" sz="2200" b="1" dirty="0">
                <a:effectLst/>
                <a:latin typeface="Helvetica Neue" panose="02000503000000020004" pitchFamily="2" charset="0"/>
              </a:rPr>
              <a:t>Экология и энергия</a:t>
            </a:r>
          </a:p>
          <a:p>
            <a:pPr lvl="1"/>
            <a:r>
              <a:rPr lang="ru-RU" sz="2000" dirty="0">
                <a:latin typeface="Helvetica Neue" panose="02000503000000020004" pitchFamily="2" charset="0"/>
              </a:rPr>
              <a:t>Потребление энергии: процессоры всё больше потребляют энергии</a:t>
            </a:r>
          </a:p>
          <a:p>
            <a:pPr lvl="1"/>
            <a:r>
              <a:rPr lang="ru-RU" sz="2000" dirty="0">
                <a:effectLst/>
                <a:latin typeface="Helvetica Neue" panose="02000503000000020004" pitchFamily="2" charset="0"/>
              </a:rPr>
              <a:t>Утилизация мусора: старое и больше ненужное оборудование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11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Реакция компаний на достижение лимитов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2232"/>
            <a:ext cx="11029615" cy="4211426"/>
          </a:xfrm>
        </p:spPr>
        <p:txBody>
          <a:bodyPr>
            <a:normAutofit fontScale="92500" lnSpcReduction="10000"/>
          </a:bodyPr>
          <a:lstStyle/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Инновации вне Закона Мура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Многоядерность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, конкретика при выполнении задач, оптимизация ПО</a:t>
            </a:r>
            <a:endParaRPr lang="ru-RU" sz="2000" b="1" dirty="0">
              <a:effectLst/>
              <a:latin typeface="Helvetica Neue" panose="02000503000000020004" pitchFamily="2" charset="0"/>
            </a:endParaRP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Альтернативные материалы и технологии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IBM 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продолжает исследования графена и других материалов в качестве альтернативы кремнию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Новые архитектуры процессоров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AMD 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внедряет технологию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чиплетов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 в свои процессоры. </a:t>
            </a:r>
            <a:r>
              <a:rPr lang="ru-RU" sz="2000" dirty="0" err="1">
                <a:effectLst/>
                <a:latin typeface="Helvetica Neue" panose="02000503000000020004" pitchFamily="2" charset="0"/>
              </a:rPr>
              <a:t>Чиплет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 -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PTSans"/>
              </a:rPr>
              <a:t>микросхема, специально разработанная для совместной работы с другими себе подобными</a:t>
            </a:r>
          </a:p>
          <a:p>
            <a:r>
              <a:rPr lang="ru-RU" sz="2000" b="1" dirty="0">
                <a:solidFill>
                  <a:srgbClr val="333333"/>
                </a:solidFill>
                <a:latin typeface="PTSans"/>
              </a:rPr>
              <a:t>Оптимизация ПО</a:t>
            </a:r>
            <a:r>
              <a:rPr lang="ru-RU" sz="2000" dirty="0">
                <a:solidFill>
                  <a:srgbClr val="333333"/>
                </a:solidFill>
                <a:latin typeface="PTSans"/>
              </a:rPr>
              <a:t>: </a:t>
            </a:r>
            <a:r>
              <a:rPr lang="en-US" sz="2000" dirty="0">
                <a:solidFill>
                  <a:srgbClr val="333333"/>
                </a:solidFill>
                <a:latin typeface="PTSans"/>
              </a:rPr>
              <a:t>Google </a:t>
            </a:r>
            <a:r>
              <a:rPr lang="ru-RU" sz="2000" dirty="0">
                <a:solidFill>
                  <a:srgbClr val="333333"/>
                </a:solidFill>
                <a:latin typeface="PTSans"/>
              </a:rPr>
              <a:t>и другие компании инвестируют в разработку и оптимизацию различных алгоритмов, в том числе </a:t>
            </a:r>
            <a:r>
              <a:rPr lang="en-US" sz="2000" dirty="0">
                <a:solidFill>
                  <a:srgbClr val="333333"/>
                </a:solidFill>
                <a:latin typeface="PTSans"/>
              </a:rPr>
              <a:t>ML</a:t>
            </a:r>
            <a:endParaRPr lang="ru-RU" sz="2000" dirty="0">
              <a:solidFill>
                <a:srgbClr val="333333"/>
              </a:solidFill>
              <a:latin typeface="PTSans"/>
            </a:endParaRPr>
          </a:p>
          <a:p>
            <a:r>
              <a:rPr lang="ru-RU" sz="2000" b="1" dirty="0">
                <a:solidFill>
                  <a:srgbClr val="333333"/>
                </a:solidFill>
                <a:effectLst/>
                <a:latin typeface="PTSans"/>
              </a:rPr>
              <a:t>Квантовые и </a:t>
            </a:r>
            <a:r>
              <a:rPr lang="ru-RU" sz="2000" b="1" dirty="0" err="1">
                <a:solidFill>
                  <a:srgbClr val="333333"/>
                </a:solidFill>
                <a:effectLst/>
                <a:latin typeface="PTSans"/>
              </a:rPr>
              <a:t>Нейроморфные</a:t>
            </a:r>
            <a:r>
              <a:rPr lang="ru-RU" sz="2000" b="1" dirty="0">
                <a:solidFill>
                  <a:srgbClr val="333333"/>
                </a:solidFill>
                <a:effectLst/>
                <a:latin typeface="PTSans"/>
              </a:rPr>
              <a:t> технологии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: </a:t>
            </a:r>
            <a:r>
              <a:rPr lang="en-US" sz="2000" dirty="0">
                <a:solidFill>
                  <a:srgbClr val="333333"/>
                </a:solidFill>
                <a:effectLst/>
                <a:latin typeface="PTSans"/>
              </a:rPr>
              <a:t>Intel 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продолжает развитие квантовых вычислений, а </a:t>
            </a:r>
            <a:r>
              <a:rPr lang="en-US" sz="2000" dirty="0">
                <a:solidFill>
                  <a:srgbClr val="333333"/>
                </a:solidFill>
                <a:effectLst/>
                <a:latin typeface="PTSans"/>
              </a:rPr>
              <a:t>NVIDIA 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исследует </a:t>
            </a:r>
            <a:r>
              <a:rPr lang="ru-RU" sz="2000" dirty="0" err="1">
                <a:solidFill>
                  <a:srgbClr val="333333"/>
                </a:solidFill>
                <a:effectLst/>
                <a:latin typeface="PTSans"/>
              </a:rPr>
              <a:t>нейроморфные</a:t>
            </a:r>
            <a:r>
              <a:rPr lang="ru-RU" sz="2000" dirty="0">
                <a:solidFill>
                  <a:srgbClr val="333333"/>
                </a:solidFill>
                <a:effectLst/>
                <a:latin typeface="PTSans"/>
              </a:rPr>
              <a:t> системы, имитирующих работу мозга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Инвестиции</a:t>
            </a:r>
            <a:r>
              <a:rPr lang="ru-RU" sz="2000" dirty="0">
                <a:effectLst/>
                <a:latin typeface="Helvetica Neue" panose="02000503000000020004" pitchFamily="2" charset="0"/>
              </a:rPr>
              <a:t>: Страны запускают государственные программы для стимулирования исследований и новых разработок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1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37B5E-A693-FE76-A2F7-326A45A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Последствия достижения «предела» Закона Мура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8DC27-9AA5-41DA-B8B2-B5D5DA3C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1554"/>
            <a:ext cx="11029615" cy="4352104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Helvetica Neue" panose="02000503000000020004" pitchFamily="2" charset="0"/>
              </a:rPr>
              <a:t>Ограничения вычислительной мощности</a:t>
            </a:r>
            <a:r>
              <a:rPr lang="ru-RU" sz="2000" dirty="0">
                <a:latin typeface="Helvetica Neue" panose="02000503000000020004" pitchFamily="2" charset="0"/>
              </a:rPr>
              <a:t>: методы увеличения производительности станут менее эффективными.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Производственные проблемы</a:t>
            </a:r>
          </a:p>
          <a:p>
            <a:pPr lvl="1"/>
            <a:r>
              <a:rPr lang="ru-RU" sz="1800" dirty="0">
                <a:latin typeface="Helvetica Neue" panose="02000503000000020004" pitchFamily="2" charset="0"/>
              </a:rPr>
              <a:t>Сложность производства: новые материалы и технологии могут стать сложными для производства. А также увеличение брака и дефектов.</a:t>
            </a:r>
          </a:p>
          <a:p>
            <a:pPr lvl="1"/>
            <a:r>
              <a:rPr lang="ru-RU" sz="1800" dirty="0">
                <a:effectLst/>
                <a:latin typeface="Helvetica Neue" panose="02000503000000020004" pitchFamily="2" charset="0"/>
              </a:rPr>
              <a:t>Нехватка ресурсов: </a:t>
            </a:r>
            <a:r>
              <a:rPr lang="ru-RU" sz="1800" dirty="0">
                <a:latin typeface="Helvetica Neue" panose="02000503000000020004" pitchFamily="2" charset="0"/>
              </a:rPr>
              <a:t>альтернативные материалы могут быть ограничены в количестве.</a:t>
            </a:r>
          </a:p>
          <a:p>
            <a:r>
              <a:rPr lang="ru-RU" sz="2000" b="1" dirty="0">
                <a:effectLst/>
                <a:latin typeface="Helvetica Neue" panose="02000503000000020004" pitchFamily="2" charset="0"/>
              </a:rPr>
              <a:t>Экономи</a:t>
            </a:r>
            <a:r>
              <a:rPr lang="ru-RU" sz="2000" b="1" dirty="0">
                <a:latin typeface="Helvetica Neue" panose="02000503000000020004" pitchFamily="2" charset="0"/>
              </a:rPr>
              <a:t>ческие проблемы</a:t>
            </a:r>
          </a:p>
          <a:p>
            <a:pPr lvl="1"/>
            <a:r>
              <a:rPr lang="ru-RU" sz="1800" dirty="0">
                <a:effectLst/>
                <a:latin typeface="Helvetica Neue" panose="02000503000000020004" pitchFamily="2" charset="0"/>
              </a:rPr>
              <a:t>Высокие затраты: поиск новых решений требует инвестиции</a:t>
            </a:r>
          </a:p>
          <a:p>
            <a:pPr lvl="1"/>
            <a:r>
              <a:rPr lang="ru-RU" sz="1800" dirty="0">
                <a:latin typeface="Helvetica Neue" panose="02000503000000020004" pitchFamily="2" charset="0"/>
              </a:rPr>
              <a:t>Повышение стоимости производства: новые технологии могут увеличить стоимость производства; увеличение брака и дефектов потребуют больше финансирования со стороны мониторинга и проверок качества; многие компании не «выдерживают» таких материальных затрат и переквалифицируются/закрываются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4F0866-9298-8C32-2685-128A3DFE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9" y="623365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824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FC5525-7890-C2A4-4FBE-E1DC304F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CBF21-FC77-7603-4B4F-7C02163A5EC3}"/>
              </a:ext>
            </a:extLst>
          </p:cNvPr>
          <p:cNvSpPr txBox="1"/>
          <p:nvPr/>
        </p:nvSpPr>
        <p:spPr>
          <a:xfrm>
            <a:off x="1067024" y="2828835"/>
            <a:ext cx="10057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Helvetica" panose="020B0604020202020204" pitchFamily="34" charset="0"/>
                <a:cs typeface="Helvetica" panose="020B0604020202020204" pitchFamily="34" charset="0"/>
              </a:rPr>
              <a:t>НОВЫЕ СТРАТЕГИИ И ПОДХОДЫ К ПРОИЗВОДСТВУ ПРОЦЕССОРОВ</a:t>
            </a:r>
          </a:p>
        </p:txBody>
      </p:sp>
    </p:spTree>
    <p:extLst>
      <p:ext uri="{BB962C8B-B14F-4D97-AF65-F5344CB8AC3E}">
        <p14:creationId xmlns:p14="http://schemas.microsoft.com/office/powerpoint/2010/main" val="1646007276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{DA613293-443F-9844-AA86-1257CEA3FCD9}tf10001123</Template>
  <TotalTime>1145</TotalTime>
  <Words>1325</Words>
  <Application>Microsoft Office PowerPoint</Application>
  <PresentationFormat>Широкоэкранный</PresentationFormat>
  <Paragraphs>150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Calibri</vt:lpstr>
      <vt:lpstr>Corbel</vt:lpstr>
      <vt:lpstr>Gill Sans MT</vt:lpstr>
      <vt:lpstr>Helvetica</vt:lpstr>
      <vt:lpstr>Helvetica Neue</vt:lpstr>
      <vt:lpstr>PTSans</vt:lpstr>
      <vt:lpstr>Wingdings 2</vt:lpstr>
      <vt:lpstr>Дивиденд</vt:lpstr>
      <vt:lpstr>Закон Мура и его применимость в последнее время</vt:lpstr>
      <vt:lpstr>Закон мура</vt:lpstr>
      <vt:lpstr>Соблюдение закона мура последние десятилетия</vt:lpstr>
      <vt:lpstr>Закон Мура</vt:lpstr>
      <vt:lpstr>Ограничения Закона Мура</vt:lpstr>
      <vt:lpstr>Ограничения закона Мура</vt:lpstr>
      <vt:lpstr>Реакция компаний на достижение лимитов</vt:lpstr>
      <vt:lpstr>Последствия достижения «предела» Закона Мура</vt:lpstr>
      <vt:lpstr>Презентация PowerPoint</vt:lpstr>
      <vt:lpstr>1) Специализация</vt:lpstr>
      <vt:lpstr>Apple M1</vt:lpstr>
      <vt:lpstr>2) Ультрафиолетовая литография </vt:lpstr>
      <vt:lpstr>3) 3D Архитектура</vt:lpstr>
      <vt:lpstr>Fin-fet</vt:lpstr>
      <vt:lpstr>GAAfet</vt:lpstr>
      <vt:lpstr>Чип Intel</vt:lpstr>
      <vt:lpstr>Охлаждение</vt:lpstr>
      <vt:lpstr>4) Применение новых материалов</vt:lpstr>
      <vt:lpstr>Графен</vt:lpstr>
      <vt:lpstr>Улучшение свойств графена</vt:lpstr>
      <vt:lpstr>Другие материалы, которые не подошли под замену Кремния</vt:lpstr>
      <vt:lpstr>Новые устройства</vt:lpstr>
      <vt:lpstr>Заключение</vt:lpstr>
      <vt:lpstr>Ответы на вопросы</vt:lpstr>
      <vt:lpstr>Ответы на вопросы</vt:lpstr>
      <vt:lpstr>Ответы на вопросы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Закон Мура, развитие HPC после закона Мура, какие проблемы и как решаются для увеличения производительности</dc:title>
  <dc:creator>Шамиль Латыпов</dc:creator>
  <cp:lastModifiedBy>Шамиль Латыпов</cp:lastModifiedBy>
  <cp:revision>33</cp:revision>
  <dcterms:created xsi:type="dcterms:W3CDTF">2022-10-17T15:10:05Z</dcterms:created>
  <dcterms:modified xsi:type="dcterms:W3CDTF">2023-10-26T09:10:23Z</dcterms:modified>
</cp:coreProperties>
</file>